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67" r:id="rId3"/>
    <p:sldId id="257" r:id="rId4"/>
    <p:sldId id="258" r:id="rId5"/>
    <p:sldId id="263" r:id="rId6"/>
    <p:sldId id="259" r:id="rId7"/>
    <p:sldId id="260" r:id="rId8"/>
    <p:sldId id="261" r:id="rId9"/>
    <p:sldId id="262" r:id="rId10"/>
    <p:sldId id="268" r:id="rId11"/>
    <p:sldId id="269" r:id="rId12"/>
    <p:sldId id="270" r:id="rId13"/>
    <p:sldId id="265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81"/>
  </p:normalViewPr>
  <p:slideViewPr>
    <p:cSldViewPr snapToGrid="0" snapToObjects="1">
      <p:cViewPr varScale="1">
        <p:scale>
          <a:sx n="90" d="100"/>
          <a:sy n="90" d="100"/>
        </p:scale>
        <p:origin x="232" y="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AE5A1-245E-3F4A-B3A1-649E783F22D3}" type="datetimeFigureOut">
              <a:rPr lang="en-US" smtClean="0"/>
              <a:t>6/15/20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5B60B-684E-D84B-A9CA-F6A8BCA174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7454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AE5A1-245E-3F4A-B3A1-649E783F22D3}" type="datetimeFigureOut">
              <a:rPr lang="en-US" smtClean="0"/>
              <a:t>6/15/20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5B60B-684E-D84B-A9CA-F6A8BCA174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6945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AE5A1-245E-3F4A-B3A1-649E783F22D3}" type="datetimeFigureOut">
              <a:rPr lang="en-US" smtClean="0"/>
              <a:t>6/15/20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5B60B-684E-D84B-A9CA-F6A8BCA174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5140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AE5A1-245E-3F4A-B3A1-649E783F22D3}" type="datetimeFigureOut">
              <a:rPr lang="en-US" smtClean="0"/>
              <a:t>6/15/20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5B60B-684E-D84B-A9CA-F6A8BCA174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3049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AE5A1-245E-3F4A-B3A1-649E783F22D3}" type="datetimeFigureOut">
              <a:rPr lang="en-US" smtClean="0"/>
              <a:t>6/15/20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5B60B-684E-D84B-A9CA-F6A8BCA174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6656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AE5A1-245E-3F4A-B3A1-649E783F22D3}" type="datetimeFigureOut">
              <a:rPr lang="en-US" smtClean="0"/>
              <a:t>6/15/20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5B60B-684E-D84B-A9CA-F6A8BCA174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0206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AE5A1-245E-3F4A-B3A1-649E783F22D3}" type="datetimeFigureOut">
              <a:rPr lang="en-US" smtClean="0"/>
              <a:t>6/15/20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5B60B-684E-D84B-A9CA-F6A8BCA174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1354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AE5A1-245E-3F4A-B3A1-649E783F22D3}" type="datetimeFigureOut">
              <a:rPr lang="en-US" smtClean="0"/>
              <a:t>6/15/20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5B60B-684E-D84B-A9CA-F6A8BCA174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6196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AE5A1-245E-3F4A-B3A1-649E783F22D3}" type="datetimeFigureOut">
              <a:rPr lang="en-US" smtClean="0"/>
              <a:t>6/15/20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5B60B-684E-D84B-A9CA-F6A8BCA174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2909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AE5A1-245E-3F4A-B3A1-649E783F22D3}" type="datetimeFigureOut">
              <a:rPr lang="en-US" smtClean="0"/>
              <a:t>6/15/20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5B60B-684E-D84B-A9CA-F6A8BCA174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1972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AE5A1-245E-3F4A-B3A1-649E783F22D3}" type="datetimeFigureOut">
              <a:rPr lang="en-US" smtClean="0"/>
              <a:t>6/15/20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5B60B-684E-D84B-A9CA-F6A8BCA174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481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BAE5A1-245E-3F4A-B3A1-649E783F22D3}" type="datetimeFigureOut">
              <a:rPr lang="en-US" smtClean="0"/>
              <a:t>6/15/20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05B60B-684E-D84B-A9CA-F6A8BCA174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54444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198B4EED-685F-704A-8980-B6E15C830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344" y="300505"/>
            <a:ext cx="10506456" cy="119786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br>
              <a:rPr lang="en-US" sz="1800"/>
            </a:br>
            <a:r>
              <a:rPr lang="en-US" sz="1800"/>
              <a:t>sample MAAC simulator with and without RTN</a:t>
            </a:r>
            <a:br>
              <a:rPr lang="en-US" sz="1800"/>
            </a:br>
            <a:r>
              <a:rPr lang="en-US" sz="1800"/>
              <a:t>Light current = 10.0, Dark current = 0.04, read noise = 9.0 and  (ng=15, nf=16, nd=11)</a:t>
            </a:r>
            <a:br>
              <a:rPr lang="en-US" sz="1800"/>
            </a:br>
            <a:r>
              <a:rPr lang="en-US" sz="1800"/>
              <a:t> </a:t>
            </a:r>
          </a:p>
        </p:txBody>
      </p:sp>
      <p:pic>
        <p:nvPicPr>
          <p:cNvPr id="17" name="Picture 16" descr="A screen shot of a computer&#10;&#10;Description automatically generated">
            <a:extLst>
              <a:ext uri="{FF2B5EF4-FFF2-40B4-BE49-F238E27FC236}">
                <a16:creationId xmlns:a16="http://schemas.microsoft.com/office/drawing/2014/main" id="{6C9814D4-9933-9F48-BDFD-8967538140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163" y="2457618"/>
            <a:ext cx="5681220" cy="3621776"/>
          </a:xfrm>
          <a:prstGeom prst="rect">
            <a:avLst/>
          </a:prstGeom>
        </p:spPr>
      </p:pic>
      <p:pic>
        <p:nvPicPr>
          <p:cNvPr id="12" name="Picture 11" descr="A picture containing black, monitor, meter&#10;&#10;Description automatically generated">
            <a:extLst>
              <a:ext uri="{FF2B5EF4-FFF2-40B4-BE49-F238E27FC236}">
                <a16:creationId xmlns:a16="http://schemas.microsoft.com/office/drawing/2014/main" id="{B50062EC-F278-B24F-A462-F2F86E6D4B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4617" y="2500227"/>
            <a:ext cx="5681219" cy="353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3147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BADD6-21C5-4646-A19E-D151E1DBA4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 dependence of Linear Slope on </a:t>
            </a:r>
            <a:r>
              <a:rPr lang="en-US" dirty="0" err="1"/>
              <a:t>nelements</a:t>
            </a:r>
            <a:r>
              <a:rPr lang="en-US" dirty="0"/>
              <a:t> and rate of RTN</a:t>
            </a:r>
          </a:p>
        </p:txBody>
      </p:sp>
      <p:pic>
        <p:nvPicPr>
          <p:cNvPr id="4" name="Picture 3" descr="A picture containing sitting, colorful, black, different&#10;&#10;Description automatically generated">
            <a:extLst>
              <a:ext uri="{FF2B5EF4-FFF2-40B4-BE49-F238E27FC236}">
                <a16:creationId xmlns:a16="http://schemas.microsoft.com/office/drawing/2014/main" id="{058F076C-0E1D-4E4D-BC5C-EA27DD16A6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00" y="2044700"/>
            <a:ext cx="11176000" cy="459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2254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E8E28-A6D3-DB46-AB6A-D371714DE6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879475"/>
            <a:ext cx="10515600" cy="1325563"/>
          </a:xfrm>
        </p:spPr>
        <p:txBody>
          <a:bodyPr/>
          <a:lstStyle/>
          <a:p>
            <a:r>
              <a:rPr lang="en-US" dirty="0"/>
              <a:t>Linear slope vs. DPU slope different RTNs</a:t>
            </a:r>
            <a:br>
              <a:rPr lang="en-US" dirty="0"/>
            </a:br>
            <a:r>
              <a:rPr lang="en-US" dirty="0"/>
              <a:t>Color coded by NL</a:t>
            </a:r>
          </a:p>
        </p:txBody>
      </p:sp>
      <p:pic>
        <p:nvPicPr>
          <p:cNvPr id="4" name="Picture 3" descr="A screen shot of a computer&#10;&#10;Description automatically generated">
            <a:extLst>
              <a:ext uri="{FF2B5EF4-FFF2-40B4-BE49-F238E27FC236}">
                <a16:creationId xmlns:a16="http://schemas.microsoft.com/office/drawing/2014/main" id="{ADD33CC4-2905-1A46-A5E2-23598EFDEE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25832"/>
            <a:ext cx="12192000" cy="2635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8706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14F3BE-F068-974E-B669-BED8AF2A5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RTN 1 &amp;3 color-coded by </a:t>
            </a:r>
            <a:br>
              <a:rPr lang="en-US" dirty="0"/>
            </a:br>
            <a:r>
              <a:rPr lang="en-US" dirty="0" err="1"/>
              <a:t>nelements</a:t>
            </a:r>
            <a:r>
              <a:rPr lang="en-US" dirty="0"/>
              <a:t>(top) and rate (bottom)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6F18FE-1906-4245-A907-B5A1A3FC7B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3100" y="1854128"/>
            <a:ext cx="7565459" cy="4818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3544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CCC3E4-9C3A-8844-AA39-75CF6CEF4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Bringing in more noise from noise generator package.</a:t>
            </a:r>
          </a:p>
        </p:txBody>
      </p:sp>
      <p:pic>
        <p:nvPicPr>
          <p:cNvPr id="4" name="Picture 3" descr="A picture containing clock&#10;&#10;Description automatically generated">
            <a:extLst>
              <a:ext uri="{FF2B5EF4-FFF2-40B4-BE49-F238E27FC236}">
                <a16:creationId xmlns:a16="http://schemas.microsoft.com/office/drawing/2014/main" id="{3FFC6A13-8E26-6F46-B3AE-DBDAF979C8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3575" y="1999667"/>
            <a:ext cx="6880225" cy="44932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6E7FF0C-E299-5B43-A7B3-BD0AE049E64D}"/>
              </a:ext>
            </a:extLst>
          </p:cNvPr>
          <p:cNvSpPr txBox="1"/>
          <p:nvPr/>
        </p:nvSpPr>
        <p:spPr>
          <a:xfrm>
            <a:off x="838200" y="2087907"/>
            <a:ext cx="29337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Many names but distributions are almost the same!</a:t>
            </a:r>
          </a:p>
          <a:p>
            <a:endParaRPr lang="en-US" dirty="0"/>
          </a:p>
          <a:p>
            <a:r>
              <a:rPr lang="en-US" dirty="0"/>
              <a:t>Maybe difference is only in the way they are added to images?</a:t>
            </a:r>
          </a:p>
          <a:p>
            <a:endParaRPr lang="en-US" dirty="0"/>
          </a:p>
          <a:p>
            <a:r>
              <a:rPr lang="en-US" dirty="0"/>
              <a:t>If that’s the case then adding these noise in pixel level rather than image might not be optimal?! </a:t>
            </a:r>
          </a:p>
          <a:p>
            <a:endParaRPr lang="en-US" dirty="0"/>
          </a:p>
          <a:p>
            <a:r>
              <a:rPr lang="en-US" dirty="0"/>
              <a:t>How can spatial correlations be taken into account at pixel level?</a:t>
            </a:r>
          </a:p>
        </p:txBody>
      </p:sp>
    </p:spTree>
    <p:extLst>
      <p:ext uri="{BB962C8B-B14F-4D97-AF65-F5344CB8AC3E}">
        <p14:creationId xmlns:p14="http://schemas.microsoft.com/office/powerpoint/2010/main" val="23575510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2CD11-61E7-F74C-BE8C-93EE1A134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RTN2 always above. Right?</a:t>
            </a:r>
          </a:p>
        </p:txBody>
      </p:sp>
      <p:pic>
        <p:nvPicPr>
          <p:cNvPr id="6" name="Picture 5" descr="A screenshot of a video game&#10;&#10;Description automatically generated">
            <a:extLst>
              <a:ext uri="{FF2B5EF4-FFF2-40B4-BE49-F238E27FC236}">
                <a16:creationId xmlns:a16="http://schemas.microsoft.com/office/drawing/2014/main" id="{A1398F16-C46E-BC45-AAD6-5302D2BFA4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7836" y="1576386"/>
            <a:ext cx="8139113" cy="5251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6814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0AF183-304A-CB4C-9095-8AD960431F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With NO NL and RTN </a:t>
            </a:r>
            <a:br>
              <a:rPr lang="en-US" sz="3200" dirty="0">
                <a:solidFill>
                  <a:schemeClr val="bg1"/>
                </a:solidFill>
              </a:rPr>
            </a:br>
            <a:r>
              <a:rPr lang="en-US" sz="3200" dirty="0">
                <a:solidFill>
                  <a:schemeClr val="bg1"/>
                </a:solidFill>
              </a:rPr>
              <a:t>change in the QF, DPU signal, slope and Linear slope</a:t>
            </a:r>
          </a:p>
        </p:txBody>
      </p:sp>
      <p:pic>
        <p:nvPicPr>
          <p:cNvPr id="5" name="Picture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37ED0983-BD4B-3941-8283-309B0497C2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100" y="1595438"/>
            <a:ext cx="11099800" cy="2667000"/>
          </a:xfrm>
          <a:prstGeom prst="rect">
            <a:avLst/>
          </a:prstGeom>
        </p:spPr>
      </p:pic>
      <p:pic>
        <p:nvPicPr>
          <p:cNvPr id="7" name="Picture 6" descr="A screen shot of a computer&#10;&#10;Description automatically generated">
            <a:extLst>
              <a:ext uri="{FF2B5EF4-FFF2-40B4-BE49-F238E27FC236}">
                <a16:creationId xmlns:a16="http://schemas.microsoft.com/office/drawing/2014/main" id="{03D113CE-9A9E-3D4A-B610-819263DACC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7987" y="4374322"/>
            <a:ext cx="3887787" cy="245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6683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DD8E5D-5FB8-7B47-A780-AA10C15675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>
            <a:norm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Change in signal and QF with Varying NL</a:t>
            </a:r>
            <a:br>
              <a:rPr lang="en-US" sz="2200" dirty="0">
                <a:solidFill>
                  <a:schemeClr val="bg1"/>
                </a:solidFill>
              </a:rPr>
            </a:br>
            <a:r>
              <a:rPr lang="en-US" sz="2200" dirty="0">
                <a:solidFill>
                  <a:schemeClr val="bg1"/>
                </a:solidFill>
              </a:rPr>
              <a:t>(no RTN)</a:t>
            </a:r>
          </a:p>
        </p:txBody>
      </p:sp>
      <p:pic>
        <p:nvPicPr>
          <p:cNvPr id="7" name="Picture 6" descr="A screenshot of a video game&#10;&#10;Description automatically generated">
            <a:extLst>
              <a:ext uri="{FF2B5EF4-FFF2-40B4-BE49-F238E27FC236}">
                <a16:creationId xmlns:a16="http://schemas.microsoft.com/office/drawing/2014/main" id="{81BA2A29-18EE-5F49-BA99-80C85B39F4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550" y="1634248"/>
            <a:ext cx="112649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8200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0AF183-304A-CB4C-9095-8AD960431F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Change in Slope/signal and QF with RTN (no NL)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3C2022-F8F5-5345-B922-1C4A987079C8}"/>
              </a:ext>
            </a:extLst>
          </p:cNvPr>
          <p:cNvSpPr txBox="1"/>
          <p:nvPr/>
        </p:nvSpPr>
        <p:spPr>
          <a:xfrm>
            <a:off x="2772013" y="5836916"/>
            <a:ext cx="6647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RTN rate and </a:t>
            </a:r>
            <a:r>
              <a:rPr lang="en-US" dirty="0" err="1"/>
              <a:t>nelements</a:t>
            </a:r>
            <a:r>
              <a:rPr lang="en-US" dirty="0"/>
              <a:t> are fixed here to 0.2 and 2000 respectively	</a:t>
            </a:r>
          </a:p>
        </p:txBody>
      </p:sp>
      <p:pic>
        <p:nvPicPr>
          <p:cNvPr id="10" name="Picture 9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2E9FA77F-8C62-7B4C-863D-91DC2E6F5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67558"/>
            <a:ext cx="12192000" cy="2322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5026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F3ECC7-C7AD-904A-8FB1-AAA72D153B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96" y="5449701"/>
            <a:ext cx="10906008" cy="111541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700" dirty="0"/>
              <a:t>MCMC with 3 kinds of RTN and varying NL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F880EF2-DF79-4D9D-8F11-E91D48C797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5778706"/>
            <a:ext cx="9144000" cy="0"/>
          </a:xfrm>
          <a:prstGeom prst="line">
            <a:avLst/>
          </a:prstGeom>
          <a:ln w="19050">
            <a:solidFill>
              <a:srgbClr val="FA300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1DD87B29-A932-9D4E-8C74-71542C7BBA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2408"/>
          <a:stretch/>
        </p:blipFill>
        <p:spPr>
          <a:xfrm>
            <a:off x="331787" y="291723"/>
            <a:ext cx="11328400" cy="2011403"/>
          </a:xfrm>
          <a:prstGeom prst="rect">
            <a:avLst/>
          </a:prstGeom>
        </p:spPr>
      </p:pic>
      <p:pic>
        <p:nvPicPr>
          <p:cNvPr id="7" name="Picture 6" descr="A picture containing monitor, black, screen, photo&#10;&#10;Description automatically generated">
            <a:extLst>
              <a:ext uri="{FF2B5EF4-FFF2-40B4-BE49-F238E27FC236}">
                <a16:creationId xmlns:a16="http://schemas.microsoft.com/office/drawing/2014/main" id="{0D983E69-DE9A-424D-AE1C-8D4D1DF2A8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9794" y="2690153"/>
            <a:ext cx="6987569" cy="275954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F8DAA35-A4DA-414A-8981-79705DA283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233" y="2346109"/>
            <a:ext cx="4103729" cy="3214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5789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EB71C-0EC6-034D-83B7-E3CFA1DE4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9E8E4F-70C8-B94A-BA82-CA36B614C3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50" y="215900"/>
            <a:ext cx="12052300" cy="642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6364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1F55E-6F5C-6246-BD2D-EAFE77C30F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Almost no dependence of Signal on </a:t>
            </a:r>
            <a:r>
              <a:rPr lang="en-US" dirty="0" err="1"/>
              <a:t>nelements</a:t>
            </a:r>
            <a:r>
              <a:rPr lang="en-US" dirty="0"/>
              <a:t> and rate of RTN</a:t>
            </a:r>
          </a:p>
        </p:txBody>
      </p:sp>
      <p:pic>
        <p:nvPicPr>
          <p:cNvPr id="5" name="Picture 4" descr="A picture containing sitting, indoor, monitor, different&#10;&#10;Description automatically generated">
            <a:extLst>
              <a:ext uri="{FF2B5EF4-FFF2-40B4-BE49-F238E27FC236}">
                <a16:creationId xmlns:a16="http://schemas.microsoft.com/office/drawing/2014/main" id="{24332804-A7A7-8A44-9B8E-854FA4F410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0" y="1935162"/>
            <a:ext cx="11226800" cy="467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2417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BADD6-21C5-4646-A19E-D151E1DBA4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dependence of DPU Slope on </a:t>
            </a:r>
            <a:r>
              <a:rPr lang="en-US" dirty="0" err="1"/>
              <a:t>nelements</a:t>
            </a:r>
            <a:r>
              <a:rPr lang="en-US" dirty="0"/>
              <a:t> and rate of RTN</a:t>
            </a:r>
          </a:p>
        </p:txBody>
      </p:sp>
      <p:pic>
        <p:nvPicPr>
          <p:cNvPr id="7" name="Picture 6" descr="A picture containing sitting, photo, monitor, different&#10;&#10;Description automatically generated">
            <a:extLst>
              <a:ext uri="{FF2B5EF4-FFF2-40B4-BE49-F238E27FC236}">
                <a16:creationId xmlns:a16="http://schemas.microsoft.com/office/drawing/2014/main" id="{534402C7-6E3B-B142-B9FC-5D6F4979C3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500" y="1690688"/>
            <a:ext cx="11303000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109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</TotalTime>
  <Words>235</Words>
  <Application>Microsoft Macintosh PowerPoint</Application>
  <PresentationFormat>Widescreen</PresentationFormat>
  <Paragraphs>20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 sample MAAC simulator with and without RTN Light current = 10.0, Dark current = 0.04, read noise = 9.0 and  (ng=15, nf=16, nd=11)  </vt:lpstr>
      <vt:lpstr>RTN2 always above. Right?</vt:lpstr>
      <vt:lpstr>With NO NL and RTN  change in the QF, DPU signal, slope and Linear slope</vt:lpstr>
      <vt:lpstr>Change in signal and QF with Varying NL (no RTN)</vt:lpstr>
      <vt:lpstr>Change in Slope/signal and QF with RTN (no NL)</vt:lpstr>
      <vt:lpstr>MCMC with 3 kinds of RTN and varying NL</vt:lpstr>
      <vt:lpstr>PowerPoint Presentation</vt:lpstr>
      <vt:lpstr>Almost no dependence of Signal on nelements and rate of RTN</vt:lpstr>
      <vt:lpstr>Some dependence of DPU Slope on nelements and rate of RTN</vt:lpstr>
      <vt:lpstr>No dependence of Linear Slope on nelements and rate of RTN</vt:lpstr>
      <vt:lpstr>Linear slope vs. DPU slope different RTNs Color coded by NL</vt:lpstr>
      <vt:lpstr>RTN 1 &amp;3 color-coded by  nelements(top) and rate (bottom)</vt:lpstr>
      <vt:lpstr>Bringing in more noise from noise generator package.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sample MAAC simulator with and without RTN Light current = 10.0, Dark current = 0.04, read noise = 9.0 and  (ng=15, nf=16, nd=11)  </dc:title>
  <dc:creator>Hemmati, Shoubaneh</dc:creator>
  <cp:lastModifiedBy>Hemmati, Shoubaneh</cp:lastModifiedBy>
  <cp:revision>16</cp:revision>
  <dcterms:created xsi:type="dcterms:W3CDTF">2020-06-15T23:06:48Z</dcterms:created>
  <dcterms:modified xsi:type="dcterms:W3CDTF">2020-06-16T00:52:27Z</dcterms:modified>
</cp:coreProperties>
</file>